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7" r:id="rId2"/>
    <p:sldId id="266" r:id="rId3"/>
    <p:sldId id="258" r:id="rId4"/>
    <p:sldId id="259" r:id="rId5"/>
    <p:sldId id="267" r:id="rId6"/>
    <p:sldId id="260" r:id="rId7"/>
    <p:sldId id="268" r:id="rId8"/>
    <p:sldId id="262" r:id="rId9"/>
    <p:sldId id="269" r:id="rId10"/>
    <p:sldId id="263" r:id="rId11"/>
    <p:sldId id="270" r:id="rId12"/>
    <p:sldId id="265" r:id="rId13"/>
    <p:sldId id="271" r:id="rId14"/>
    <p:sldId id="264" r:id="rId15"/>
    <p:sldId id="277" r:id="rId16"/>
    <p:sldId id="273" r:id="rId17"/>
    <p:sldId id="274" r:id="rId18"/>
    <p:sldId id="272" r:id="rId19"/>
    <p:sldId id="275" r:id="rId20"/>
    <p:sldId id="261" r:id="rId21"/>
    <p:sldId id="276" r:id="rId22"/>
    <p:sldId id="278" r:id="rId23"/>
    <p:sldId id="279" r:id="rId24"/>
    <p:sldId id="282" r:id="rId25"/>
    <p:sldId id="283" r:id="rId26"/>
    <p:sldId id="284" r:id="rId27"/>
    <p:sldId id="285" r:id="rId28"/>
    <p:sldId id="286"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38" d="100"/>
          <a:sy n="138" d="100"/>
        </p:scale>
        <p:origin x="-85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BE43E0-FF1C-48CA-B661-7D7912253B0E}" type="datetimeFigureOut">
              <a:rPr lang="en-US" smtClean="0"/>
              <a:t>10/10/2011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EBA7481-A78B-4263-8AB4-80E965076CC4}"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B6D43E80-717F-41E9-825A-EDE8928FBDDD}" type="slidenum">
              <a:rPr lang="en-US" smtClean="0"/>
              <a:pPr/>
              <a:t>25</a:t>
            </a:fld>
            <a:endParaRPr lang="en-US" smtClean="0"/>
          </a:p>
        </p:txBody>
      </p:sp>
      <p:sp>
        <p:nvSpPr>
          <p:cNvPr id="27651" name="Rectangle 2"/>
          <p:cNvSpPr>
            <a:spLocks noRo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E6C09D97-3DE5-4F5F-9654-0568D3BC43C3}" type="slidenum">
              <a:rPr lang="en-US" smtClean="0"/>
              <a:pPr/>
              <a:t>26</a:t>
            </a:fld>
            <a:endParaRPr lang="en-US" smtClean="0"/>
          </a:p>
        </p:txBody>
      </p:sp>
      <p:sp>
        <p:nvSpPr>
          <p:cNvPr id="28675" name="Rectangle 2"/>
          <p:cNvSpPr>
            <a:spLocks noRo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20E8F0EC-AF5E-4D5E-AB6D-EBBC430DF446}" type="slidenum">
              <a:rPr lang="en-US" smtClean="0"/>
              <a:pPr/>
              <a:t>27</a:t>
            </a:fld>
            <a:endParaRPr lang="en-US" smtClean="0"/>
          </a:p>
        </p:txBody>
      </p:sp>
      <p:sp>
        <p:nvSpPr>
          <p:cNvPr id="29699" name="Rectangle 2"/>
          <p:cNvSpPr>
            <a:spLocks noRo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3A4C12F-7DDB-4265-8ECE-39619750A7C8}" type="datetimeFigureOut">
              <a:rPr lang="en-US" smtClean="0"/>
              <a:pPr/>
              <a:t>10/10/2011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88F241-DDAA-4F44-A4AE-FE0F413326A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A4C12F-7DDB-4265-8ECE-39619750A7C8}" type="datetimeFigureOut">
              <a:rPr lang="en-US" smtClean="0"/>
              <a:pPr/>
              <a:t>10/10/2011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88F241-DDAA-4F44-A4AE-FE0F413326A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A4C12F-7DDB-4265-8ECE-39619750A7C8}" type="datetimeFigureOut">
              <a:rPr lang="en-US" smtClean="0"/>
              <a:pPr/>
              <a:t>10/10/2011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88F241-DDAA-4F44-A4AE-FE0F413326A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3A4C12F-7DDB-4265-8ECE-39619750A7C8}" type="datetimeFigureOut">
              <a:rPr lang="en-US" smtClean="0"/>
              <a:pPr/>
              <a:t>10/10/2011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88F241-DDAA-4F44-A4AE-FE0F413326A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3A4C12F-7DDB-4265-8ECE-39619750A7C8}" type="datetimeFigureOut">
              <a:rPr lang="en-US" smtClean="0"/>
              <a:pPr/>
              <a:t>10/10/2011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88F241-DDAA-4F44-A4AE-FE0F413326A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3A4C12F-7DDB-4265-8ECE-39619750A7C8}" type="datetimeFigureOut">
              <a:rPr lang="en-US" smtClean="0"/>
              <a:pPr/>
              <a:t>10/10/2011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88F241-DDAA-4F44-A4AE-FE0F413326A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A4C12F-7DDB-4265-8ECE-39619750A7C8}" type="datetimeFigureOut">
              <a:rPr lang="en-US" smtClean="0"/>
              <a:pPr/>
              <a:t>10/10/2011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88F241-DDAA-4F44-A4AE-FE0F413326A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A4C12F-7DDB-4265-8ECE-39619750A7C8}" type="datetimeFigureOut">
              <a:rPr lang="en-US" smtClean="0"/>
              <a:pPr/>
              <a:t>10/10/2011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88F241-DDAA-4F44-A4AE-FE0F413326A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A4C12F-7DDB-4265-8ECE-39619750A7C8}" type="datetimeFigureOut">
              <a:rPr lang="en-US" smtClean="0"/>
              <a:pPr/>
              <a:t>10/10/2011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88F241-DDAA-4F44-A4AE-FE0F413326A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A4C12F-7DDB-4265-8ECE-39619750A7C8}" type="datetimeFigureOut">
              <a:rPr lang="en-US" smtClean="0"/>
              <a:pPr/>
              <a:t>10/10/2011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88F241-DDAA-4F44-A4AE-FE0F413326A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A4C12F-7DDB-4265-8ECE-39619750A7C8}" type="datetimeFigureOut">
              <a:rPr lang="en-US" smtClean="0"/>
              <a:pPr/>
              <a:t>10/10/2011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88F241-DDAA-4F44-A4AE-FE0F413326A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A4C12F-7DDB-4265-8ECE-39619750A7C8}" type="datetimeFigureOut">
              <a:rPr lang="en-US" smtClean="0"/>
              <a:pPr/>
              <a:t>10/10/2011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88F241-DDAA-4F44-A4AE-FE0F413326A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1371600" y="26670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1371600" y="26670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0000"/>
                </a:solidFill>
              </a:rPr>
              <a:t>.69</a:t>
            </a:r>
            <a:endParaRPr lang="en-US" sz="2800" dirty="0">
              <a:solidFill>
                <a:srgbClr val="FF0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1371600" y="35052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1371600" y="35052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0000"/>
                </a:solidFill>
              </a:rPr>
              <a:t>.68</a:t>
            </a:r>
            <a:endParaRPr lang="en-US" sz="2800" dirty="0">
              <a:solidFill>
                <a:srgbClr val="FF00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1371600" y="43434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1371600" y="43434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t>
            </a:r>
            <a:r>
              <a:rPr lang="en-US" sz="2800" dirty="0" smtClean="0">
                <a:solidFill>
                  <a:srgbClr val="FF0000"/>
                </a:solidFill>
              </a:rPr>
              <a:t>60</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1371600" y="51816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1371600" y="51816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0000"/>
                </a:solidFill>
              </a:rPr>
              <a:t>.13</a:t>
            </a:r>
            <a:endParaRPr lang="en-US" sz="2800" dirty="0">
              <a:solidFill>
                <a:srgbClr val="FF00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2514600" y="35052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2514600" y="35052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0000"/>
                </a:solidFill>
              </a:rPr>
              <a:t>.65</a:t>
            </a:r>
            <a:endParaRPr lang="en-US" sz="2800" dirty="0">
              <a:solidFill>
                <a:srgbClr val="FF00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2514600" y="43434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2514600" y="43434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0000"/>
                </a:solidFill>
              </a:rPr>
              <a:t>.51</a:t>
            </a:r>
            <a:endParaRPr lang="en-US" sz="2800" dirty="0">
              <a:solidFill>
                <a:srgbClr val="FF00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2514600" y="51816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F000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2514600" y="51816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0000"/>
                </a:solidFill>
              </a:rPr>
              <a:t>.16</a:t>
            </a:r>
            <a:endParaRPr lang="en-US" sz="2800" dirty="0">
              <a:solidFill>
                <a:srgbClr val="FF000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3657600" y="43434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3657600" y="43434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0000"/>
                </a:solidFill>
              </a:rPr>
              <a:t>.51</a:t>
            </a:r>
            <a:endParaRPr lang="en-US" sz="2800" dirty="0">
              <a:solidFill>
                <a:srgbClr val="FF000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3733800" y="51816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3733800" y="51816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0000"/>
                </a:solidFill>
              </a:rPr>
              <a:t>.15</a:t>
            </a:r>
            <a:endParaRPr lang="en-US" sz="2800" dirty="0">
              <a:solidFill>
                <a:srgbClr val="FF00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4953000" y="51816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en-US" dirty="0" smtClean="0"/>
              <a:t>What’s the correlation?</a:t>
            </a:r>
            <a:endParaRPr lang="en-US"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4953000" y="51816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0000"/>
                </a:solidFill>
              </a:rPr>
              <a:t>.06</a:t>
            </a:r>
            <a:endParaRPr lang="en-US" sz="2800" dirty="0">
              <a:solidFill>
                <a:srgbClr val="FF0000"/>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normAutofit/>
          </a:bodyPr>
          <a:lstStyle/>
          <a:p>
            <a:r>
              <a:rPr lang="en-US" sz="2000" dirty="0" smtClean="0"/>
              <a:t>Rounded, the mean reading score is 52 and </a:t>
            </a:r>
            <a:r>
              <a:rPr lang="en-US" sz="2000" dirty="0" err="1" smtClean="0"/>
              <a:t>sd</a:t>
            </a:r>
            <a:r>
              <a:rPr lang="en-US" sz="2000" dirty="0" smtClean="0"/>
              <a:t>=10 and the mean math score is also 52 and </a:t>
            </a:r>
            <a:r>
              <a:rPr lang="en-US" sz="2000" dirty="0" err="1" smtClean="0"/>
              <a:t>sd</a:t>
            </a:r>
            <a:r>
              <a:rPr lang="en-US" sz="2000" dirty="0" smtClean="0"/>
              <a:t>=10.  If a given student’s reading score is 67, then what is your best estimate of her math score? </a:t>
            </a:r>
            <a:endParaRPr lang="en-US" sz="2000"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1371600" y="26670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0000"/>
                </a:solidFill>
              </a:rPr>
              <a:t>.69</a:t>
            </a:r>
            <a:endParaRPr lang="en-US" sz="2800" dirty="0">
              <a:solidFill>
                <a:srgbClr val="FF0000"/>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normAutofit/>
          </a:bodyPr>
          <a:lstStyle/>
          <a:p>
            <a:r>
              <a:rPr lang="en-US" sz="2000" dirty="0" smtClean="0"/>
              <a:t>In predicting someone’s math score, if you could have just one piece of information, and it is either (a) her reading score, or (b) her self concept score, which would you rather have?  What’s it worth to you?</a:t>
            </a:r>
            <a:endParaRPr lang="en-US" sz="2000" dirty="0"/>
          </a:p>
        </p:txBody>
      </p:sp>
      <p:sp>
        <p:nvSpPr>
          <p:cNvPr id="7" name="Oval 6"/>
          <p:cNvSpPr/>
          <p:nvPr/>
        </p:nvSpPr>
        <p:spPr>
          <a:xfrm>
            <a:off x="1371600" y="26670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0000"/>
                </a:solidFill>
              </a:rPr>
              <a:t>.69</a:t>
            </a:r>
            <a:endParaRPr lang="en-US" sz="2800" dirty="0">
              <a:solidFill>
                <a:srgbClr val="FF0000"/>
              </a:solidFill>
            </a:endParaRPr>
          </a:p>
        </p:txBody>
      </p:sp>
      <p:sp>
        <p:nvSpPr>
          <p:cNvPr id="8" name="Content Placeholder 7"/>
          <p:cNvSpPr>
            <a:spLocks noGrp="1"/>
          </p:cNvSpPr>
          <p:nvPr>
            <p:ph idx="1"/>
          </p:nvPr>
        </p:nvSpPr>
        <p:spPr>
          <a:xfrm>
            <a:off x="6096000" y="26670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sz="2800" dirty="0" smtClean="0">
                <a:solidFill>
                  <a:srgbClr val="FF0000"/>
                </a:solidFill>
              </a:rPr>
              <a:t>.16</a:t>
            </a:r>
            <a:endParaRPr lang="en-US" sz="2800" dirty="0">
              <a:solidFill>
                <a:srgbClr val="FF0000"/>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43000" y="1524000"/>
            <a:ext cx="6934200" cy="5074750"/>
          </a:xfrm>
          <a:prstGeom prst="rect">
            <a:avLst/>
          </a:prstGeom>
          <a:noFill/>
          <a:ln w="9525">
            <a:noFill/>
            <a:miter lim="800000"/>
            <a:headEnd/>
            <a:tailEnd/>
          </a:ln>
          <a:effectLst/>
        </p:spPr>
      </p:pic>
      <p:sp>
        <p:nvSpPr>
          <p:cNvPr id="5" name="Title 4"/>
          <p:cNvSpPr>
            <a:spLocks noGrp="1"/>
          </p:cNvSpPr>
          <p:nvPr>
            <p:ph type="title"/>
          </p:nvPr>
        </p:nvSpPr>
        <p:spPr/>
        <p:txBody>
          <a:bodyPr>
            <a:normAutofit/>
          </a:bodyPr>
          <a:lstStyle/>
          <a:p>
            <a:r>
              <a:rPr lang="en-US" sz="2000" dirty="0" smtClean="0"/>
              <a:t>Explain to a non-statistician what it means to say “reading and math scores are correlated r=.69 in </a:t>
            </a:r>
            <a:r>
              <a:rPr lang="en-US" sz="2000" smtClean="0"/>
              <a:t>this population”.</a:t>
            </a:r>
            <a:endParaRPr lang="en-US" sz="2000" dirty="0"/>
          </a:p>
        </p:txBody>
      </p:sp>
      <p:sp>
        <p:nvSpPr>
          <p:cNvPr id="6" name="Content Placeholder 5"/>
          <p:cNvSpPr>
            <a:spLocks noGrp="1"/>
          </p:cNvSpPr>
          <p:nvPr>
            <p:ph idx="1"/>
          </p:nvPr>
        </p:nvSpPr>
        <p:spPr/>
        <p:txBody>
          <a:bodyPr/>
          <a:lstStyle/>
          <a:p>
            <a:endParaRPr lang="en-US" dirty="0"/>
          </a:p>
        </p:txBody>
      </p:sp>
      <p:sp>
        <p:nvSpPr>
          <p:cNvPr id="7" name="Oval 6"/>
          <p:cNvSpPr/>
          <p:nvPr/>
        </p:nvSpPr>
        <p:spPr>
          <a:xfrm>
            <a:off x="1371600" y="2667000"/>
            <a:ext cx="1828800" cy="1143000"/>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0000"/>
                </a:solidFill>
              </a:rPr>
              <a:t>.69</a:t>
            </a:r>
            <a:endParaRPr lang="en-US" sz="2800" dirty="0">
              <a:solidFill>
                <a:srgbClr val="FF0000"/>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dirty="0" smtClean="0"/>
              <a:t>A key to understanding </a:t>
            </a:r>
            <a:r>
              <a:rPr lang="en-US" i="1" u="sng" dirty="0" smtClean="0"/>
              <a:t>r</a:t>
            </a:r>
            <a:endParaRPr lang="en-US" u="sng" dirty="0" smtClean="0"/>
          </a:p>
        </p:txBody>
      </p:sp>
      <p:sp>
        <p:nvSpPr>
          <p:cNvPr id="12291" name="Rectangle 3"/>
          <p:cNvSpPr>
            <a:spLocks noGrp="1" noChangeArrowheads="1"/>
          </p:cNvSpPr>
          <p:nvPr>
            <p:ph type="body" idx="1"/>
          </p:nvPr>
        </p:nvSpPr>
        <p:spPr/>
        <p:txBody>
          <a:bodyPr/>
          <a:lstStyle/>
          <a:p>
            <a:pPr algn="ctr" eaLnBrk="1" hangingPunct="1">
              <a:buFontTx/>
              <a:buNone/>
            </a:pPr>
            <a:r>
              <a:rPr lang="en-US" dirty="0" err="1" smtClean="0"/>
              <a:t>z</a:t>
            </a:r>
            <a:r>
              <a:rPr lang="en-US" baseline="-25000" dirty="0" err="1" smtClean="0"/>
              <a:t>y</a:t>
            </a:r>
            <a:r>
              <a:rPr lang="en-US" dirty="0" smtClean="0"/>
              <a:t> = </a:t>
            </a:r>
            <a:r>
              <a:rPr lang="en-US" dirty="0" err="1" smtClean="0"/>
              <a:t>z</a:t>
            </a:r>
            <a:r>
              <a:rPr lang="en-US" baseline="-25000" dirty="0" err="1" smtClean="0"/>
              <a:t>x</a:t>
            </a:r>
            <a:endParaRPr lang="en-US" baseline="-25000" dirty="0" smtClean="0"/>
          </a:p>
          <a:p>
            <a:pPr algn="ctr" eaLnBrk="1" hangingPunct="1">
              <a:buFontTx/>
              <a:buNone/>
            </a:pPr>
            <a:r>
              <a:rPr lang="en-US" baseline="-25000" dirty="0" smtClean="0"/>
              <a:t>When X and Y are perfectly correlated</a:t>
            </a:r>
            <a:endParaRPr lang="en-US"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sz="4000" smtClean="0"/>
              <a:t>We can say that z</a:t>
            </a:r>
            <a:r>
              <a:rPr lang="en-US" sz="4000" baseline="-25000" smtClean="0"/>
              <a:t>x </a:t>
            </a:r>
            <a:r>
              <a:rPr lang="en-US" sz="4000" smtClean="0"/>
              <a:t>perfectly predicts z</a:t>
            </a:r>
            <a:r>
              <a:rPr lang="en-US" sz="4000" baseline="-25000" smtClean="0"/>
              <a:t>y</a:t>
            </a:r>
            <a:br>
              <a:rPr lang="en-US" sz="4000" baseline="-25000" smtClean="0"/>
            </a:br>
            <a:endParaRPr lang="en-US" sz="4000" baseline="-25000" smtClean="0"/>
          </a:p>
        </p:txBody>
      </p:sp>
      <p:sp>
        <p:nvSpPr>
          <p:cNvPr id="13315" name="Rectangle 3"/>
          <p:cNvSpPr>
            <a:spLocks noGrp="1" noChangeArrowheads="1"/>
          </p:cNvSpPr>
          <p:nvPr>
            <p:ph type="body" idx="1"/>
          </p:nvPr>
        </p:nvSpPr>
        <p:spPr/>
        <p:txBody>
          <a:bodyPr/>
          <a:lstStyle/>
          <a:p>
            <a:pPr algn="ctr" eaLnBrk="1" hangingPunct="1">
              <a:buFontTx/>
              <a:buNone/>
            </a:pPr>
            <a:r>
              <a:rPr lang="en-US" smtClean="0"/>
              <a:t>z</a:t>
            </a:r>
            <a:r>
              <a:rPr lang="en-US" baseline="-25000" smtClean="0"/>
              <a:t>y</a:t>
            </a:r>
            <a:r>
              <a:rPr lang="en-US" smtClean="0"/>
              <a:t>’ = z</a:t>
            </a:r>
            <a:r>
              <a:rPr lang="en-US" baseline="-25000" smtClean="0"/>
              <a:t>x</a:t>
            </a:r>
          </a:p>
          <a:p>
            <a:pPr algn="ctr" eaLnBrk="1" hangingPunct="1">
              <a:buFontTx/>
              <a:buNone/>
            </a:pPr>
            <a:endParaRPr lang="en-US" baseline="-25000" smtClean="0"/>
          </a:p>
          <a:p>
            <a:pPr algn="ctr" eaLnBrk="1" hangingPunct="1">
              <a:buFontTx/>
              <a:buNone/>
            </a:pPr>
            <a:r>
              <a:rPr lang="en-US" baseline="-25000" smtClean="0"/>
              <a:t>Or</a:t>
            </a:r>
          </a:p>
          <a:p>
            <a:pPr algn="ctr" eaLnBrk="1" hangingPunct="1">
              <a:buFontTx/>
              <a:buNone/>
            </a:pPr>
            <a:endParaRPr lang="en-US" baseline="-25000" smtClean="0"/>
          </a:p>
          <a:p>
            <a:pPr algn="ctr" eaLnBrk="1" hangingPunct="1">
              <a:buFontTx/>
              <a:buNone/>
            </a:pPr>
            <a:r>
              <a:rPr lang="en-US" smtClean="0"/>
              <a:t>z</a:t>
            </a:r>
            <a:r>
              <a:rPr lang="en-US" baseline="-25000" smtClean="0"/>
              <a:t>y</a:t>
            </a:r>
            <a:r>
              <a:rPr lang="en-US" smtClean="0"/>
              <a:t> = z</a:t>
            </a:r>
            <a:r>
              <a:rPr lang="en-US" baseline="-25000" smtClean="0"/>
              <a:t>x</a:t>
            </a:r>
          </a:p>
          <a:p>
            <a:pPr algn="ctr" eaLnBrk="1" hangingPunct="1">
              <a:buFontTx/>
              <a:buNone/>
            </a:pPr>
            <a:endParaRPr lang="en-US" smtClean="0"/>
          </a:p>
        </p:txBody>
      </p:sp>
      <p:sp>
        <p:nvSpPr>
          <p:cNvPr id="13316" name="Text Box 4"/>
          <p:cNvSpPr txBox="1">
            <a:spLocks noChangeArrowheads="1"/>
          </p:cNvSpPr>
          <p:nvPr/>
        </p:nvSpPr>
        <p:spPr bwMode="auto">
          <a:xfrm>
            <a:off x="3962400" y="3276600"/>
            <a:ext cx="292100" cy="366713"/>
          </a:xfrm>
          <a:prstGeom prst="rect">
            <a:avLst/>
          </a:prstGeom>
          <a:noFill/>
          <a:ln w="9525">
            <a:noFill/>
            <a:miter lim="800000"/>
            <a:headEnd/>
            <a:tailEnd/>
          </a:ln>
        </p:spPr>
        <p:txBody>
          <a:bodyPr wrap="none">
            <a:spAutoFit/>
          </a:bodyPr>
          <a:lstStyle/>
          <a:p>
            <a:r>
              <a:rPr lang="en-US">
                <a:cs typeface="Arial" charset="0"/>
              </a:rPr>
              <a:t>^</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fontScale="90000"/>
          </a:bodyPr>
          <a:lstStyle/>
          <a:p>
            <a:pPr eaLnBrk="1" hangingPunct="1"/>
            <a:r>
              <a:rPr lang="en-US" sz="4000" dirty="0" smtClean="0"/>
              <a:t>When they are imperfectly correlated, i.e., </a:t>
            </a:r>
            <a:r>
              <a:rPr lang="en-US" sz="4000" dirty="0" err="1" smtClean="0"/>
              <a:t>r</a:t>
            </a:r>
            <a:r>
              <a:rPr lang="en-US" sz="4000" baseline="-25000" dirty="0" err="1" smtClean="0"/>
              <a:t>xy</a:t>
            </a:r>
            <a:r>
              <a:rPr lang="en-US" sz="4000" baseline="-25000" dirty="0" smtClean="0"/>
              <a:t> </a:t>
            </a:r>
            <a:r>
              <a:rPr lang="en-US" sz="4000" dirty="0" smtClean="0">
                <a:cs typeface="Arial" charset="0"/>
              </a:rPr>
              <a:t>≠ 1 or -1</a:t>
            </a:r>
          </a:p>
        </p:txBody>
      </p:sp>
      <p:sp>
        <p:nvSpPr>
          <p:cNvPr id="14339" name="Rectangle 3"/>
          <p:cNvSpPr>
            <a:spLocks noGrp="1" noChangeArrowheads="1"/>
          </p:cNvSpPr>
          <p:nvPr>
            <p:ph type="body" idx="1"/>
          </p:nvPr>
        </p:nvSpPr>
        <p:spPr/>
        <p:txBody>
          <a:bodyPr/>
          <a:lstStyle/>
          <a:p>
            <a:pPr algn="ctr" eaLnBrk="1" hangingPunct="1">
              <a:buFontTx/>
              <a:buNone/>
            </a:pPr>
            <a:endParaRPr lang="en-US" dirty="0" smtClean="0"/>
          </a:p>
          <a:p>
            <a:pPr algn="ctr" eaLnBrk="1" hangingPunct="1">
              <a:buFontTx/>
              <a:buNone/>
            </a:pPr>
            <a:endParaRPr lang="en-US" dirty="0" smtClean="0"/>
          </a:p>
          <a:p>
            <a:pPr algn="ctr" eaLnBrk="1" hangingPunct="1">
              <a:buFontTx/>
              <a:buNone/>
            </a:pPr>
            <a:r>
              <a:rPr lang="en-US" dirty="0" err="1" smtClean="0"/>
              <a:t>z</a:t>
            </a:r>
            <a:r>
              <a:rPr lang="en-US" baseline="-25000" dirty="0" err="1" smtClean="0"/>
              <a:t>y</a:t>
            </a:r>
            <a:r>
              <a:rPr lang="en-US" dirty="0" smtClean="0"/>
              <a:t>’ = </a:t>
            </a:r>
            <a:r>
              <a:rPr lang="en-US" dirty="0" err="1" smtClean="0"/>
              <a:t>r</a:t>
            </a:r>
            <a:r>
              <a:rPr lang="en-US" baseline="-25000" dirty="0" err="1" smtClean="0"/>
              <a:t>xy</a:t>
            </a:r>
            <a:r>
              <a:rPr lang="en-US" dirty="0" err="1" smtClean="0"/>
              <a:t>z</a:t>
            </a:r>
            <a:r>
              <a:rPr lang="en-US" baseline="-25000" dirty="0" err="1" smtClean="0"/>
              <a:t>x</a:t>
            </a:r>
            <a:endParaRPr lang="en-US" dirty="0" smtClean="0"/>
          </a:p>
        </p:txBody>
      </p:sp>
      <p:sp>
        <p:nvSpPr>
          <p:cNvPr id="14340" name="TextBox 3"/>
          <p:cNvSpPr txBox="1">
            <a:spLocks noChangeArrowheads="1"/>
          </p:cNvSpPr>
          <p:nvPr/>
        </p:nvSpPr>
        <p:spPr bwMode="auto">
          <a:xfrm>
            <a:off x="1219200" y="4724400"/>
            <a:ext cx="6594475" cy="369888"/>
          </a:xfrm>
          <a:prstGeom prst="rect">
            <a:avLst/>
          </a:prstGeom>
          <a:noFill/>
          <a:ln w="9525">
            <a:noFill/>
            <a:miter lim="800000"/>
            <a:headEnd/>
            <a:tailEnd/>
          </a:ln>
        </p:spPr>
        <p:txBody>
          <a:bodyPr wrap="none">
            <a:spAutoFit/>
          </a:bodyPr>
          <a:lstStyle/>
          <a:p>
            <a:r>
              <a:rPr lang="en-US" dirty="0"/>
              <a:t>r is the slope of the predicted line, with a zero-intercept of </a:t>
            </a:r>
            <a:r>
              <a:rPr lang="en-US" dirty="0" err="1"/>
              <a:t>z’</a:t>
            </a:r>
            <a:r>
              <a:rPr lang="en-US" baseline="-25000" dirty="0" err="1"/>
              <a:t>y</a:t>
            </a:r>
            <a:r>
              <a:rPr lang="en-US" dirty="0"/>
              <a:t>=0</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t>Explain to a non-statistician what it means to say “reading and math scores are correlated r=.69 in this population”.</a:t>
            </a:r>
            <a:endParaRPr lang="en-US" sz="2400" dirty="0"/>
          </a:p>
        </p:txBody>
      </p:sp>
      <p:sp>
        <p:nvSpPr>
          <p:cNvPr id="3" name="Content Placeholder 2"/>
          <p:cNvSpPr>
            <a:spLocks noGrp="1"/>
          </p:cNvSpPr>
          <p:nvPr>
            <p:ph idx="1"/>
          </p:nvPr>
        </p:nvSpPr>
        <p:spPr/>
        <p:txBody>
          <a:bodyPr/>
          <a:lstStyle/>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208</TotalTime>
  <Words>314</Words>
  <Application>Microsoft Office PowerPoint</Application>
  <PresentationFormat>On-screen Show (4:3)</PresentationFormat>
  <Paragraphs>57</Paragraphs>
  <Slides>28</Slides>
  <Notes>3</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What’s the correlation?</vt:lpstr>
      <vt:lpstr>What’s the correlation?</vt:lpstr>
      <vt:lpstr>What’s the correlation?</vt:lpstr>
      <vt:lpstr>What’s the correlation?</vt:lpstr>
      <vt:lpstr>What’s the correlation?</vt:lpstr>
      <vt:lpstr>What’s the correlation?</vt:lpstr>
      <vt:lpstr>What’s the correlation?</vt:lpstr>
      <vt:lpstr>What’s the correlation?</vt:lpstr>
      <vt:lpstr>What’s the correlation?</vt:lpstr>
      <vt:lpstr>What’s the correlation?</vt:lpstr>
      <vt:lpstr>What’s the correlation?</vt:lpstr>
      <vt:lpstr>What’s the correlation?</vt:lpstr>
      <vt:lpstr>What’s the correlation?</vt:lpstr>
      <vt:lpstr>What’s the correlation?</vt:lpstr>
      <vt:lpstr>What’s the correlation?</vt:lpstr>
      <vt:lpstr>What’s the correlation?</vt:lpstr>
      <vt:lpstr>What’s the correlation?</vt:lpstr>
      <vt:lpstr>What’s the correlation?</vt:lpstr>
      <vt:lpstr>What’s the correlation?</vt:lpstr>
      <vt:lpstr>What’s the correlation?</vt:lpstr>
      <vt:lpstr>What’s the correlation?</vt:lpstr>
      <vt:lpstr>Rounded, the mean reading score is 52 and sd=10 and the mean math score is also 52 and sd=10.  If a given student’s reading score is 67, then what is your best estimate of her math score? </vt:lpstr>
      <vt:lpstr>In predicting someone’s math score, if you could have just one piece of information, and it is either (a) her reading score, or (b) her self concept score, which would you rather have?  What’s it worth to you?</vt:lpstr>
      <vt:lpstr>Explain to a non-statistician what it means to say “reading and math scores are correlated r=.69 in this population”.</vt:lpstr>
      <vt:lpstr>A key to understanding r</vt:lpstr>
      <vt:lpstr>We can say that zx perfectly predicts zy </vt:lpstr>
      <vt:lpstr>When they are imperfectly correlated, i.e., rxy ≠ 1 or -1</vt:lpstr>
      <vt:lpstr>Explain to a non-statistician what it means to say “reading and math scores are correlated r=.69 in this population”.</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What’s the correlation?</dc:title>
  <dc:creator>hakuta</dc:creator>
  <cp:lastModifiedBy>hakuta</cp:lastModifiedBy>
  <cp:revision>13</cp:revision>
  <dcterms:created xsi:type="dcterms:W3CDTF">2010-10-04T15:55:47Z</dcterms:created>
  <dcterms:modified xsi:type="dcterms:W3CDTF">2011-10-10T18:46:33Z</dcterms:modified>
</cp:coreProperties>
</file>